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68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Montserrat" panose="020B0604020202020204" charset="-52"/>
      <p:regular r:id="rId21"/>
      <p:bold r:id="rId22"/>
      <p:italic r:id="rId23"/>
      <p:boldItalic r:id="rId24"/>
    </p:embeddedFont>
    <p:embeddedFont>
      <p:font typeface="Montserrat ExtraBold" panose="020B0604020202020204" charset="-52"/>
      <p:bold r:id="rId25"/>
      <p:boldItalic r:id="rId2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57" userDrawn="1">
          <p15:clr>
            <a:srgbClr val="A4A3A4"/>
          </p15:clr>
        </p15:guide>
        <p15:guide id="4" pos="7423" userDrawn="1">
          <p15:clr>
            <a:srgbClr val="A4A3A4"/>
          </p15:clr>
        </p15:guide>
        <p15:guide id="5" orient="horz" pos="232" userDrawn="1">
          <p15:clr>
            <a:srgbClr val="A4A3A4"/>
          </p15:clr>
        </p15:guide>
        <p15:guide id="6" orient="horz" pos="40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EB57"/>
    <a:srgbClr val="03CA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26" autoAdjust="0"/>
    <p:restoredTop sz="94660"/>
  </p:normalViewPr>
  <p:slideViewPr>
    <p:cSldViewPr snapToGrid="0">
      <p:cViewPr varScale="1">
        <p:scale>
          <a:sx n="95" d="100"/>
          <a:sy n="95" d="100"/>
        </p:scale>
        <p:origin x="328" y="88"/>
      </p:cViewPr>
      <p:guideLst>
        <p:guide orient="horz" pos="2160"/>
        <p:guide pos="3840"/>
        <p:guide pos="257"/>
        <p:guide pos="7423"/>
        <p:guide orient="horz" pos="232"/>
        <p:guide orient="horz" pos="40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78F301-035D-4B9B-8800-F682A38F44C3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A34E69-5A60-4B2D-96C7-54ABCB6D5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898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34E69-5A60-4B2D-96C7-54ABCB6D5AD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959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962F9-2ADF-45FA-B2B7-606AE738DAEA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0F48-4CBB-4AB5-9F5E-A3CBD78EB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929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962F9-2ADF-45FA-B2B7-606AE738DAEA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0F48-4CBB-4AB5-9F5E-A3CBD78EB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919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962F9-2ADF-45FA-B2B7-606AE738DAEA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0F48-4CBB-4AB5-9F5E-A3CBD78EB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17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962F9-2ADF-45FA-B2B7-606AE738DAEA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0F48-4CBB-4AB5-9F5E-A3CBD78EB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914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962F9-2ADF-45FA-B2B7-606AE738DAEA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0F48-4CBB-4AB5-9F5E-A3CBD78EB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119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962F9-2ADF-45FA-B2B7-606AE738DAEA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0F48-4CBB-4AB5-9F5E-A3CBD78EB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376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962F9-2ADF-45FA-B2B7-606AE738DAEA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0F48-4CBB-4AB5-9F5E-A3CBD78EB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332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962F9-2ADF-45FA-B2B7-606AE738DAEA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0F48-4CBB-4AB5-9F5E-A3CBD78EB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141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962F9-2ADF-45FA-B2B7-606AE738DAEA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0F48-4CBB-4AB5-9F5E-A3CBD78EB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554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962F9-2ADF-45FA-B2B7-606AE738DAEA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0F48-4CBB-4AB5-9F5E-A3CBD78EB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156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962F9-2ADF-45FA-B2B7-606AE738DAEA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0F48-4CBB-4AB5-9F5E-A3CBD78EB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198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962F9-2ADF-45FA-B2B7-606AE738DAEA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60F48-4CBB-4AB5-9F5E-A3CBD78EB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780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3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9520" y="111064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F798B490-9AA3-4765-A5B7-F56BF4C01E00}"/>
              </a:ext>
            </a:extLst>
          </p:cNvPr>
          <p:cNvSpPr txBox="1">
            <a:spLocks/>
          </p:cNvSpPr>
          <p:nvPr/>
        </p:nvSpPr>
        <p:spPr>
          <a:xfrm>
            <a:off x="315881" y="539749"/>
            <a:ext cx="7373392" cy="6915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altLang="ru-RU" sz="4000" dirty="0">
                <a:solidFill>
                  <a:schemeClr val="bg1"/>
                </a:solidFill>
                <a:latin typeface="Montserrat ExtraBold" panose="00000900000000000000" pitchFamily="2" charset="-52"/>
                <a:cs typeface="Arial" panose="020B0604020202020204" pitchFamily="34" charset="0"/>
              </a:rPr>
              <a:t>Уважаемый стартап</a:t>
            </a:r>
            <a:r>
              <a:rPr lang="en-US" altLang="ru-RU" sz="4000" dirty="0">
                <a:solidFill>
                  <a:schemeClr val="bg1"/>
                </a:solidFill>
                <a:latin typeface="Montserrat ExtraBold" panose="00000900000000000000" pitchFamily="2" charset="-52"/>
                <a:cs typeface="Arial" panose="020B0604020202020204" pitchFamily="34" charset="0"/>
              </a:rPr>
              <a:t>!</a:t>
            </a:r>
            <a:endParaRPr lang="ru-RU" altLang="ru-RU" sz="4000" dirty="0">
              <a:solidFill>
                <a:schemeClr val="bg1"/>
              </a:solidFill>
              <a:latin typeface="Montserrat ExtraBold" panose="000009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CF74E7-B1B1-44BF-9C04-B6D21B4256D0}"/>
              </a:ext>
            </a:extLst>
          </p:cNvPr>
          <p:cNvSpPr txBox="1"/>
          <p:nvPr/>
        </p:nvSpPr>
        <p:spPr>
          <a:xfrm>
            <a:off x="315881" y="136287"/>
            <a:ext cx="11748601" cy="4436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spc="-1" dirty="0">
                <a:solidFill>
                  <a:srgbClr val="000000"/>
                </a:solidFill>
                <a:cs typeface="Calibri" panose="020F0502020204030204" pitchFamily="34" charset="0"/>
              </a:rPr>
              <a:t>Уважаемый стартап!</a:t>
            </a:r>
            <a:endParaRPr lang="en-US" sz="1600" spc="-1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>
              <a:defRPr/>
            </a:pPr>
            <a:endParaRPr lang="ru-RU" sz="1600" spc="-1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285750" indent="-285750">
              <a:defRPr/>
            </a:pPr>
            <a:r>
              <a:rPr lang="ru-RU" sz="1600" spc="-1" dirty="0">
                <a:solidFill>
                  <a:srgbClr val="000000"/>
                </a:solidFill>
                <a:cs typeface="Calibri" panose="020F0502020204030204" pitchFamily="34" charset="0"/>
              </a:rPr>
              <a:t>Рекомендуется использовать данный шаблон для презентации. </a:t>
            </a:r>
          </a:p>
          <a:p>
            <a:pPr marL="285750" indent="-285750">
              <a:defRPr/>
            </a:pPr>
            <a:r>
              <a:rPr lang="ru-RU" sz="1600" spc="-1" dirty="0">
                <a:solidFill>
                  <a:srgbClr val="000000"/>
                </a:solidFill>
                <a:cs typeface="Calibri" panose="020F0502020204030204" pitchFamily="34" charset="0"/>
              </a:rPr>
              <a:t>Допускается использование своего шаблона с обязательным сохранением всех разделов, указанных в рекомендованном</a:t>
            </a:r>
            <a:r>
              <a:rPr lang="en-US" sz="1600" spc="-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ru-RU" sz="1600" spc="-1" dirty="0">
                <a:solidFill>
                  <a:srgbClr val="000000"/>
                </a:solidFill>
                <a:cs typeface="Calibri" panose="020F0502020204030204" pitchFamily="34" charset="0"/>
              </a:rPr>
              <a:t>шаблоне. </a:t>
            </a:r>
          </a:p>
          <a:p>
            <a:pPr marL="285750" indent="-285750">
              <a:defRPr/>
            </a:pPr>
            <a:r>
              <a:rPr lang="ru-RU" sz="1600" spc="-1" dirty="0">
                <a:solidFill>
                  <a:srgbClr val="000000"/>
                </a:solidFill>
                <a:cs typeface="Calibri" panose="020F0502020204030204" pitchFamily="34" charset="0"/>
              </a:rPr>
              <a:t>Презентацию нужно оформить на русском языке.</a:t>
            </a:r>
          </a:p>
          <a:p>
            <a:pPr marL="285750" indent="-285750">
              <a:defRPr/>
            </a:pPr>
            <a:r>
              <a:rPr lang="ru-RU" sz="1600" spc="-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</a:p>
          <a:p>
            <a:pPr marL="285750" indent="-285750">
              <a:defRPr/>
            </a:pPr>
            <a:r>
              <a:rPr lang="ru-RU" sz="1600" spc="-1" dirty="0">
                <a:solidFill>
                  <a:srgbClr val="000000"/>
                </a:solidFill>
                <a:cs typeface="Calibri" panose="020F0502020204030204" pitchFamily="34" charset="0"/>
              </a:rPr>
              <a:t>Внимательно прочитайте  критерии оценки проекта на заочном этапе и убедитесь в том, что на слайдах достаточно информации для оценки. </a:t>
            </a:r>
          </a:p>
          <a:p>
            <a:pPr marL="285750" indent="-285750">
              <a:defRPr/>
            </a:pPr>
            <a:endParaRPr lang="ru-RU" sz="1600" spc="-1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285750" indent="-285750">
              <a:defRPr/>
            </a:pPr>
            <a:r>
              <a:rPr lang="ru-RU" sz="1600" spc="-1" dirty="0">
                <a:solidFill>
                  <a:srgbClr val="000000"/>
                </a:solidFill>
                <a:cs typeface="Calibri" panose="020F0502020204030204" pitchFamily="34" charset="0"/>
              </a:rPr>
              <a:t>Предложите конкретный пилот или коммерческий проект.   </a:t>
            </a:r>
          </a:p>
          <a:p>
            <a:pPr>
              <a:defRPr/>
            </a:pPr>
            <a:r>
              <a:rPr lang="ru-RU" sz="1600" spc="-1" dirty="0">
                <a:solidFill>
                  <a:srgbClr val="000000"/>
                </a:solidFill>
                <a:cs typeface="Calibri" panose="020F0502020204030204" pitchFamily="34" charset="0"/>
              </a:rPr>
              <a:t>Ограничьтесь максимум 15 слайдами, не перегружайте их информацией.</a:t>
            </a:r>
          </a:p>
          <a:p>
            <a:pPr>
              <a:lnSpc>
                <a:spcPct val="120000"/>
              </a:lnSpc>
            </a:pPr>
            <a:endParaRPr lang="en-US" altLang="ru-RU" sz="16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altLang="ru-RU" sz="1600" dirty="0">
                <a:solidFill>
                  <a:srgbClr val="000000"/>
                </a:solidFill>
                <a:cs typeface="Arial" panose="020B0604020202020204" pitchFamily="34" charset="0"/>
              </a:rPr>
              <a:t>Удачи! </a:t>
            </a:r>
          </a:p>
          <a:p>
            <a:pPr>
              <a:lnSpc>
                <a:spcPct val="120000"/>
              </a:lnSpc>
            </a:pPr>
            <a:r>
              <a:rPr lang="ru-RU" altLang="ru-RU" sz="1600" dirty="0">
                <a:solidFill>
                  <a:srgbClr val="000000"/>
                </a:solidFill>
                <a:cs typeface="Arial" panose="020B0604020202020204" pitchFamily="34" charset="0"/>
              </a:rPr>
              <a:t>С уважением,</a:t>
            </a:r>
          </a:p>
          <a:p>
            <a:pPr>
              <a:lnSpc>
                <a:spcPct val="120000"/>
              </a:lnSpc>
            </a:pPr>
            <a:r>
              <a:rPr lang="ru-RU" altLang="ru-RU" sz="1600" dirty="0">
                <a:solidFill>
                  <a:srgbClr val="000000"/>
                </a:solidFill>
                <a:cs typeface="Arial" panose="020B0604020202020204" pitchFamily="34" charset="0"/>
              </a:rPr>
              <a:t>Организаторы конкурса </a:t>
            </a:r>
            <a:r>
              <a:rPr lang="en-US" altLang="ru-RU" sz="1600" dirty="0">
                <a:solidFill>
                  <a:srgbClr val="000000"/>
                </a:solidFill>
                <a:cs typeface="Arial" panose="020B0604020202020204" pitchFamily="34" charset="0"/>
              </a:rPr>
              <a:t>MedLab2</a:t>
            </a:r>
            <a:r>
              <a:rPr lang="ru-RU" altLang="ru-RU" sz="1600">
                <a:solidFill>
                  <a:srgbClr val="000000"/>
                </a:solidFill>
                <a:cs typeface="Arial" panose="020B0604020202020204" pitchFamily="34" charset="0"/>
              </a:rPr>
              <a:t>4</a:t>
            </a:r>
            <a:endParaRPr lang="ru-RU" altLang="ru-RU" sz="16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defRPr/>
            </a:pPr>
            <a:endParaRPr lang="ru-RU" sz="1400" spc="-1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ru-RU" altLang="ru-RU" sz="1400" dirty="0">
              <a:solidFill>
                <a:srgbClr val="000000"/>
              </a:solidFill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881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3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1113" y="84623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F798B490-9AA3-4765-A5B7-F56BF4C01E00}"/>
              </a:ext>
            </a:extLst>
          </p:cNvPr>
          <p:cNvSpPr txBox="1">
            <a:spLocks/>
          </p:cNvSpPr>
          <p:nvPr/>
        </p:nvSpPr>
        <p:spPr>
          <a:xfrm>
            <a:off x="315880" y="513871"/>
            <a:ext cx="8538559" cy="800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altLang="ru-RU" sz="4400" b="1" dirty="0">
                <a:cs typeface="Arial" panose="020B0604020202020204" pitchFamily="34" charset="0"/>
              </a:rPr>
              <a:t>Потенциал защиты интеллектуальной собственности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E786E3-CB01-41CD-9870-A0C5306A6C6C}"/>
              </a:ext>
            </a:extLst>
          </p:cNvPr>
          <p:cNvSpPr txBox="1"/>
          <p:nvPr/>
        </p:nvSpPr>
        <p:spPr>
          <a:xfrm>
            <a:off x="304720" y="1950098"/>
            <a:ext cx="11451851" cy="734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SzPct val="150000"/>
              <a:buFont typeface="Montserrat" panose="00000500000000000000" pitchFamily="2" charset="-52"/>
              <a:buChar char="›"/>
            </a:pPr>
            <a:r>
              <a:rPr lang="ru-RU" altLang="ru-RU" dirty="0">
                <a:solidFill>
                  <a:srgbClr val="000000"/>
                </a:solidFill>
                <a:cs typeface="Arial" panose="020B0604020202020204" pitchFamily="34" charset="0"/>
              </a:rPr>
              <a:t>Интеллектуальная собственность: есть ли патенты (да, нет); перечислите патенты (заявки на патенты) и их правообладателей (иные объекты прав)</a:t>
            </a:r>
          </a:p>
        </p:txBody>
      </p:sp>
    </p:spTree>
    <p:extLst>
      <p:ext uri="{BB962C8B-B14F-4D97-AF65-F5344CB8AC3E}">
        <p14:creationId xmlns:p14="http://schemas.microsoft.com/office/powerpoint/2010/main" val="3166701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3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259" y="93954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F798B490-9AA3-4765-A5B7-F56BF4C01E00}"/>
              </a:ext>
            </a:extLst>
          </p:cNvPr>
          <p:cNvSpPr txBox="1">
            <a:spLocks/>
          </p:cNvSpPr>
          <p:nvPr/>
        </p:nvSpPr>
        <p:spPr>
          <a:xfrm>
            <a:off x="315880" y="513871"/>
            <a:ext cx="8968079" cy="1081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altLang="en-US" sz="4400" b="1" dirty="0"/>
              <a:t>План пилотного исследования</a:t>
            </a:r>
            <a:r>
              <a:rPr lang="ru-RU" altLang="ru-RU" sz="4000" dirty="0">
                <a:solidFill>
                  <a:schemeClr val="bg1"/>
                </a:solidFill>
                <a:cs typeface="Arial" panose="020B0604020202020204" pitchFamily="34" charset="0"/>
              </a:rPr>
              <a:t> партнеров программы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7051206-5E1D-4B1A-AEA4-81F7A100390B}"/>
              </a:ext>
            </a:extLst>
          </p:cNvPr>
          <p:cNvSpPr/>
          <p:nvPr/>
        </p:nvSpPr>
        <p:spPr>
          <a:xfrm>
            <a:off x="315880" y="2029258"/>
            <a:ext cx="8586399" cy="1399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SzPct val="150000"/>
              <a:buFont typeface="Montserrat" panose="00000500000000000000" pitchFamily="2" charset="-52"/>
              <a:buChar char="›"/>
            </a:pPr>
            <a:r>
              <a:rPr lang="ru-RU" altLang="ru-RU" dirty="0">
                <a:solidFill>
                  <a:srgbClr val="000000"/>
                </a:solidFill>
                <a:cs typeface="Arial" panose="020B0604020202020204" pitchFamily="34" charset="0"/>
              </a:rPr>
              <a:t>Какие гипотезы планируется тестировать в клинике</a:t>
            </a:r>
          </a:p>
          <a:p>
            <a:pPr marL="342900" indent="-342900">
              <a:lnSpc>
                <a:spcPct val="120000"/>
              </a:lnSpc>
              <a:buSzPct val="150000"/>
              <a:buFont typeface="Montserrat" panose="00000500000000000000" pitchFamily="2" charset="-52"/>
              <a:buChar char="›"/>
            </a:pPr>
            <a:r>
              <a:rPr lang="ru-RU" altLang="ru-RU" dirty="0">
                <a:solidFill>
                  <a:srgbClr val="000000"/>
                </a:solidFill>
                <a:cs typeface="Arial" panose="020B0604020202020204" pitchFamily="34" charset="0"/>
              </a:rPr>
              <a:t>Требования к пилотной площадке</a:t>
            </a:r>
          </a:p>
          <a:p>
            <a:pPr marL="342900" indent="-342900">
              <a:lnSpc>
                <a:spcPct val="120000"/>
              </a:lnSpc>
              <a:buSzPct val="150000"/>
              <a:buFont typeface="Montserrat" panose="00000500000000000000" pitchFamily="2" charset="-52"/>
              <a:buChar char="›"/>
            </a:pPr>
            <a:r>
              <a:rPr lang="ru-RU" altLang="ru-RU" dirty="0">
                <a:solidFill>
                  <a:srgbClr val="000000"/>
                </a:solidFill>
                <a:cs typeface="Arial" panose="020B0604020202020204" pitchFamily="34" charset="0"/>
              </a:rPr>
              <a:t>Какую обратную связь необходимо получить от врачей / пациентов</a:t>
            </a:r>
          </a:p>
          <a:p>
            <a:pPr marL="342900" indent="-342900">
              <a:lnSpc>
                <a:spcPct val="120000"/>
              </a:lnSpc>
              <a:buSzPct val="150000"/>
              <a:buFont typeface="Montserrat" panose="00000500000000000000" pitchFamily="2" charset="-52"/>
              <a:buChar char="›"/>
            </a:pPr>
            <a:r>
              <a:rPr lang="ru-RU" altLang="ru-RU" dirty="0">
                <a:solidFill>
                  <a:srgbClr val="000000"/>
                </a:solidFill>
                <a:cs typeface="Arial" panose="020B0604020202020204" pitchFamily="34" charset="0"/>
              </a:rPr>
              <a:t> Ожидаемые результаты пилотирования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2130565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3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8920" y="131727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F798B490-9AA3-4765-A5B7-F56BF4C01E00}"/>
              </a:ext>
            </a:extLst>
          </p:cNvPr>
          <p:cNvSpPr txBox="1">
            <a:spLocks/>
          </p:cNvSpPr>
          <p:nvPr/>
        </p:nvSpPr>
        <p:spPr>
          <a:xfrm>
            <a:off x="315880" y="306053"/>
            <a:ext cx="9067111" cy="11382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altLang="ru-RU" sz="4400" b="1" dirty="0">
                <a:cs typeface="Arial" panose="020B0604020202020204" pitchFamily="34" charset="0"/>
              </a:rPr>
              <a:t>Контактная информация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E786E3-CB01-41CD-9870-A0C5306A6C6C}"/>
              </a:ext>
            </a:extLst>
          </p:cNvPr>
          <p:cNvSpPr txBox="1"/>
          <p:nvPr/>
        </p:nvSpPr>
        <p:spPr>
          <a:xfrm>
            <a:off x="446060" y="1562410"/>
            <a:ext cx="11479293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SzPct val="150000"/>
              <a:buFont typeface="Montserrat" panose="00000500000000000000" pitchFamily="2" charset="-52"/>
              <a:buChar char="›"/>
            </a:pPr>
            <a:r>
              <a:rPr lang="ru-RU" altLang="ru-RU" sz="2000" dirty="0">
                <a:solidFill>
                  <a:srgbClr val="000000"/>
                </a:solidFill>
                <a:cs typeface="Arial" panose="020B0604020202020204" pitchFamily="34" charset="0"/>
              </a:rPr>
              <a:t>Контактное лицо, телефон, электронная почта</a:t>
            </a:r>
          </a:p>
        </p:txBody>
      </p:sp>
    </p:spTree>
    <p:extLst>
      <p:ext uri="{BB962C8B-B14F-4D97-AF65-F5344CB8AC3E}">
        <p14:creationId xmlns:p14="http://schemas.microsoft.com/office/powerpoint/2010/main" val="2876999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>
            <a:extLst>
              <a:ext uri="{FF2B5EF4-FFF2-40B4-BE49-F238E27FC236}">
                <a16:creationId xmlns:a16="http://schemas.microsoft.com/office/drawing/2014/main" id="{E33FFBCB-F7C1-462A-B1F2-5E0161553AAA}"/>
              </a:ext>
            </a:extLst>
          </p:cNvPr>
          <p:cNvSpPr/>
          <p:nvPr/>
        </p:nvSpPr>
        <p:spPr>
          <a:xfrm>
            <a:off x="261257" y="223935"/>
            <a:ext cx="1983469" cy="774441"/>
          </a:xfrm>
          <a:prstGeom prst="rect">
            <a:avLst/>
          </a:prstGeom>
          <a:solidFill>
            <a:srgbClr val="AAEB57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  <a:latin typeface="Montserrat" panose="00000500000000000000" pitchFamily="2" charset="-52"/>
              </a:rPr>
              <a:t>Логотип компании</a:t>
            </a:r>
          </a:p>
        </p:txBody>
      </p:sp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3146314" y="3044279"/>
            <a:ext cx="462017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ru-RU" altLang="ru-RU" sz="4400" b="1" dirty="0">
                <a:latin typeface="+mn-lt"/>
              </a:rPr>
              <a:t>Название проекта</a:t>
            </a:r>
            <a:endParaRPr lang="ru-RU" altLang="en-US" sz="4400" b="1" dirty="0">
              <a:latin typeface="+mn-lt"/>
            </a:endParaRPr>
          </a:p>
        </p:txBody>
      </p:sp>
      <p:pic>
        <p:nvPicPr>
          <p:cNvPr id="8" name="Рисунок 3" descr="image001">
            <a:extLst>
              <a:ext uri="{FF2B5EF4-FFF2-40B4-BE49-F238E27FC236}">
                <a16:creationId xmlns:a16="http://schemas.microsoft.com/office/drawing/2014/main" id="{C06BA89C-7B8B-4DF9-BC1C-D439F3EE4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943" y="103285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8274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3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8251" y="67697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F798B490-9AA3-4765-A5B7-F56BF4C01E00}"/>
              </a:ext>
            </a:extLst>
          </p:cNvPr>
          <p:cNvSpPr txBox="1">
            <a:spLocks/>
          </p:cNvSpPr>
          <p:nvPr/>
        </p:nvSpPr>
        <p:spPr>
          <a:xfrm>
            <a:off x="315880" y="316345"/>
            <a:ext cx="9544962" cy="961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altLang="ru-RU" sz="4400" b="1" dirty="0">
                <a:cs typeface="Arial" panose="020B0604020202020204" pitchFamily="34" charset="0"/>
              </a:rPr>
              <a:t>Номинация конкурса</a:t>
            </a:r>
            <a:r>
              <a:rPr lang="ru-RU" altLang="ru-RU" sz="44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ru-RU" altLang="ru-RU" sz="4000" dirty="0">
                <a:solidFill>
                  <a:schemeClr val="bg1"/>
                </a:solidFill>
                <a:cs typeface="Arial" panose="020B0604020202020204" pitchFamily="34" charset="0"/>
              </a:rPr>
              <a:t>конкурса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CF74E7-B1B1-44BF-9C04-B6D21B4256D0}"/>
              </a:ext>
            </a:extLst>
          </p:cNvPr>
          <p:cNvSpPr txBox="1"/>
          <p:nvPr/>
        </p:nvSpPr>
        <p:spPr>
          <a:xfrm>
            <a:off x="407988" y="1084670"/>
            <a:ext cx="11560240" cy="265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b="1" dirty="0">
                <a:solidFill>
                  <a:srgbClr val="000000"/>
                </a:solidFill>
                <a:cs typeface="Arial" panose="020B0604020202020204" pitchFamily="34" charset="0"/>
              </a:rPr>
              <a:t>Обращаем Ваше внимание, что проект должен соответствовать областям и направлениям отбора конкурса (в соответствии с информацией на сайте и в конкурсной документации</a:t>
            </a:r>
            <a:r>
              <a:rPr lang="ru-RU" dirty="0"/>
              <a:t>.</a:t>
            </a:r>
          </a:p>
          <a:p>
            <a:pPr>
              <a:defRPr/>
            </a:pPr>
            <a:r>
              <a:rPr lang="ru-RU" altLang="ru-RU" dirty="0">
                <a:solidFill>
                  <a:srgbClr val="000000"/>
                </a:solidFill>
                <a:cs typeface="Arial" panose="020B0604020202020204" pitchFamily="34" charset="0"/>
              </a:rPr>
              <a:t>Пожалуйста, укажите фокусную терапевтическую область и направления отбора, которым соответствует ваше решение</a:t>
            </a:r>
            <a:r>
              <a:rPr lang="en-US" altLang="ru-RU" dirty="0">
                <a:solidFill>
                  <a:srgbClr val="000000"/>
                </a:solidFill>
                <a:cs typeface="Arial" panose="020B0604020202020204" pitchFamily="34" charset="0"/>
              </a:rPr>
              <a:t>:</a:t>
            </a:r>
          </a:p>
          <a:p>
            <a:pPr>
              <a:defRPr/>
            </a:pPr>
            <a:endParaRPr lang="ru-RU" i="1" dirty="0"/>
          </a:p>
          <a:p>
            <a:pPr>
              <a:defRPr/>
            </a:pPr>
            <a:r>
              <a:rPr lang="ru-RU" i="1" dirty="0"/>
              <a:t>Терапевтическая область:</a:t>
            </a:r>
          </a:p>
          <a:p>
            <a:endParaRPr lang="ru-RU" dirty="0"/>
          </a:p>
          <a:p>
            <a:r>
              <a:rPr lang="ru-RU" i="1" dirty="0"/>
              <a:t>Направления отбора: </a:t>
            </a:r>
          </a:p>
          <a:p>
            <a:pPr>
              <a:lnSpc>
                <a:spcPct val="120000"/>
              </a:lnSpc>
            </a:pPr>
            <a:endParaRPr lang="ru-RU" altLang="ru-RU" sz="20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949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F798B490-9AA3-4765-A5B7-F56BF4C01E00}"/>
              </a:ext>
            </a:extLst>
          </p:cNvPr>
          <p:cNvSpPr txBox="1">
            <a:spLocks/>
          </p:cNvSpPr>
          <p:nvPr/>
        </p:nvSpPr>
        <p:spPr>
          <a:xfrm>
            <a:off x="321291" y="424284"/>
            <a:ext cx="8538559" cy="800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altLang="ru-RU" sz="4400" b="1" dirty="0">
                <a:cs typeface="Arial" panose="020B0604020202020204" pitchFamily="34" charset="0"/>
              </a:rPr>
              <a:t>Ваш продукт «___»</a:t>
            </a:r>
            <a:endParaRPr lang="ru-RU" altLang="ru-RU" sz="4400" dirty="0">
              <a:latin typeface="Montserrat ExtraBold" panose="000009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CF74E7-B1B1-44BF-9C04-B6D21B4256D0}"/>
              </a:ext>
            </a:extLst>
          </p:cNvPr>
          <p:cNvSpPr txBox="1"/>
          <p:nvPr/>
        </p:nvSpPr>
        <p:spPr>
          <a:xfrm>
            <a:off x="593969" y="1575989"/>
            <a:ext cx="114792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altLang="ru-RU" dirty="0">
                <a:solidFill>
                  <a:srgbClr val="000000"/>
                </a:solidFill>
                <a:cs typeface="Arial" panose="020B0604020202020204" pitchFamily="34" charset="0"/>
              </a:rPr>
              <a:t>Описание решения, клиентов (целевой аудитории) и решаемых задач</a:t>
            </a:r>
          </a:p>
          <a:p>
            <a:pPr>
              <a:lnSpc>
                <a:spcPct val="120000"/>
              </a:lnSpc>
            </a:pPr>
            <a:r>
              <a:rPr lang="ru-RU" altLang="ru-RU" dirty="0">
                <a:solidFill>
                  <a:srgbClr val="000000"/>
                </a:solidFill>
                <a:cs typeface="Arial" panose="020B0604020202020204" pitchFamily="34" charset="0"/>
              </a:rPr>
              <a:t>[Мы, компания [название]…. создали решение…[описание решение].. для ..[клиентов].. , чтобы …[…]..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altLang="ru-RU" dirty="0">
                <a:solidFill>
                  <a:srgbClr val="000000"/>
                </a:solidFill>
                <a:cs typeface="Arial" panose="020B0604020202020204" pitchFamily="34" charset="0"/>
              </a:rPr>
              <a:t>В чем заключается проблема (важно использовать качественные и количественные показатели)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altLang="ru-RU" dirty="0">
                <a:solidFill>
                  <a:srgbClr val="000000"/>
                </a:solidFill>
                <a:cs typeface="Arial" panose="020B0604020202020204" pitchFamily="34" charset="0"/>
              </a:rPr>
              <a:t>Кто сталкивается с этой проблемой (иначе, кто ваши клиенты).</a:t>
            </a:r>
          </a:p>
          <a:p>
            <a:pPr>
              <a:lnSpc>
                <a:spcPct val="120000"/>
              </a:lnSpc>
            </a:pPr>
            <a:endParaRPr lang="ru-RU" altLang="ru-RU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endParaRPr lang="ru-RU" altLang="ru-RU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7" name="Рисунок 3" descr="image001">
            <a:extLst>
              <a:ext uri="{FF2B5EF4-FFF2-40B4-BE49-F238E27FC236}">
                <a16:creationId xmlns:a16="http://schemas.microsoft.com/office/drawing/2014/main" id="{6DC933BF-D068-4EEB-901E-6CE7F483F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8251" y="67697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6292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3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0929" y="140608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F798B490-9AA3-4765-A5B7-F56BF4C01E00}"/>
              </a:ext>
            </a:extLst>
          </p:cNvPr>
          <p:cNvSpPr txBox="1">
            <a:spLocks/>
          </p:cNvSpPr>
          <p:nvPr/>
        </p:nvSpPr>
        <p:spPr>
          <a:xfrm>
            <a:off x="315880" y="644123"/>
            <a:ext cx="8538559" cy="800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altLang="ru-RU" sz="4400" b="1" dirty="0">
                <a:cs typeface="Arial" panose="020B0604020202020204" pitchFamily="34" charset="0"/>
              </a:rPr>
              <a:t>Решение/технология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CF74E7-B1B1-44BF-9C04-B6D21B4256D0}"/>
              </a:ext>
            </a:extLst>
          </p:cNvPr>
          <p:cNvSpPr txBox="1"/>
          <p:nvPr/>
        </p:nvSpPr>
        <p:spPr>
          <a:xfrm>
            <a:off x="304721" y="1558212"/>
            <a:ext cx="3026308" cy="57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altLang="ru-RU" sz="2800" b="1" dirty="0">
                <a:solidFill>
                  <a:srgbClr val="000000"/>
                </a:solidFill>
                <a:cs typeface="Arial" panose="020B0604020202020204" pitchFamily="34" charset="0"/>
              </a:rPr>
              <a:t>Опишите: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E786E3-CB01-41CD-9870-A0C5306A6C6C}"/>
              </a:ext>
            </a:extLst>
          </p:cNvPr>
          <p:cNvSpPr txBox="1"/>
          <p:nvPr/>
        </p:nvSpPr>
        <p:spPr>
          <a:xfrm>
            <a:off x="323502" y="2360645"/>
            <a:ext cx="10210759" cy="2721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SzPct val="150000"/>
              <a:buFont typeface="Montserrat" panose="00000500000000000000" pitchFamily="2" charset="-52"/>
              <a:buChar char="›"/>
            </a:pPr>
            <a:r>
              <a:rPr lang="ru-RU" altLang="ru-RU" sz="2400" dirty="0">
                <a:solidFill>
                  <a:srgbClr val="000000"/>
                </a:solidFill>
                <a:cs typeface="Arial" panose="020B0604020202020204" pitchFamily="34" charset="0"/>
              </a:rPr>
              <a:t>Суть предлагаемого Вами решения (описание технологии и ее характеристики).</a:t>
            </a:r>
          </a:p>
          <a:p>
            <a:pPr marL="342900" indent="-342900">
              <a:lnSpc>
                <a:spcPct val="120000"/>
              </a:lnSpc>
              <a:buSzPct val="150000"/>
              <a:buFont typeface="Montserrat" panose="00000500000000000000" pitchFamily="2" charset="-52"/>
              <a:buChar char="›"/>
            </a:pPr>
            <a:r>
              <a:rPr lang="ru-RU" altLang="ru-RU" sz="2400" dirty="0">
                <a:solidFill>
                  <a:srgbClr val="000000"/>
                </a:solidFill>
                <a:cs typeface="Arial" panose="020B0604020202020204" pitchFamily="34" charset="0"/>
              </a:rPr>
              <a:t>Какие преимущества (качественные и количественные);</a:t>
            </a:r>
          </a:p>
          <a:p>
            <a:pPr marL="342900" indent="-342900">
              <a:lnSpc>
                <a:spcPct val="120000"/>
              </a:lnSpc>
              <a:buSzPct val="150000"/>
              <a:buFont typeface="Montserrat" panose="00000500000000000000" pitchFamily="2" charset="-52"/>
              <a:buChar char="›"/>
            </a:pPr>
            <a:r>
              <a:rPr lang="ru-RU" altLang="ru-RU" sz="2400" dirty="0">
                <a:solidFill>
                  <a:srgbClr val="000000"/>
                </a:solidFill>
                <a:cs typeface="Arial" panose="020B0604020202020204" pitchFamily="34" charset="0"/>
              </a:rPr>
              <a:t>В чем новизна / отличие от существующих аналогов.</a:t>
            </a:r>
          </a:p>
          <a:p>
            <a:pPr marL="342900" indent="-342900">
              <a:lnSpc>
                <a:spcPct val="120000"/>
              </a:lnSpc>
              <a:buSzPct val="150000"/>
              <a:buFont typeface="Montserrat" panose="00000500000000000000" pitchFamily="2" charset="-52"/>
              <a:buChar char="›"/>
            </a:pPr>
            <a:r>
              <a:rPr lang="ru-RU" altLang="ru-RU" sz="2400" dirty="0">
                <a:solidFill>
                  <a:srgbClr val="000000"/>
                </a:solidFill>
                <a:cs typeface="Arial" panose="020B0604020202020204" pitchFamily="34" charset="0"/>
              </a:rPr>
              <a:t>Прошло ли решение тестирование / апробацию (если да, то где).</a:t>
            </a:r>
          </a:p>
          <a:p>
            <a:pPr marL="342900" indent="-342900">
              <a:lnSpc>
                <a:spcPct val="120000"/>
              </a:lnSpc>
              <a:buSzPct val="150000"/>
              <a:buFont typeface="Montserrat" panose="00000500000000000000" pitchFamily="2" charset="-52"/>
              <a:buChar char="›"/>
            </a:pPr>
            <a:r>
              <a:rPr lang="ru-RU" altLang="ru-RU" sz="2400" dirty="0">
                <a:solidFill>
                  <a:srgbClr val="000000"/>
                </a:solidFill>
                <a:cs typeface="Arial" panose="020B0604020202020204" pitchFamily="34" charset="0"/>
              </a:rPr>
              <a:t>Какова стратегия работы с интеллектуальной собственностью.</a:t>
            </a:r>
          </a:p>
        </p:txBody>
      </p:sp>
    </p:spTree>
    <p:extLst>
      <p:ext uri="{BB962C8B-B14F-4D97-AF65-F5344CB8AC3E}">
        <p14:creationId xmlns:p14="http://schemas.microsoft.com/office/powerpoint/2010/main" val="1007860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3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2788" y="75553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F798B490-9AA3-4765-A5B7-F56BF4C01E00}"/>
              </a:ext>
            </a:extLst>
          </p:cNvPr>
          <p:cNvSpPr txBox="1">
            <a:spLocks/>
          </p:cNvSpPr>
          <p:nvPr/>
        </p:nvSpPr>
        <p:spPr>
          <a:xfrm>
            <a:off x="315880" y="382555"/>
            <a:ext cx="8940087" cy="11215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altLang="en-US" sz="4800" b="1" dirty="0"/>
              <a:t>Рынок и </a:t>
            </a:r>
            <a:r>
              <a:rPr lang="en-US" altLang="en-US" sz="4800" b="1" dirty="0"/>
              <a:t>GO TO MARKET</a:t>
            </a:r>
            <a:r>
              <a:rPr lang="ru-RU" altLang="ru-RU" sz="4800" b="1" dirty="0">
                <a:solidFill>
                  <a:schemeClr val="bg1"/>
                </a:solidFill>
                <a:cs typeface="Arial" panose="020B0604020202020204" pitchFamily="34" charset="0"/>
              </a:rPr>
              <a:t>нок </a:t>
            </a:r>
            <a:r>
              <a:rPr lang="ru-RU" altLang="ru-RU" sz="4000" dirty="0">
                <a:solidFill>
                  <a:schemeClr val="bg1"/>
                </a:solidFill>
                <a:latin typeface="Montserrat ExtraBold" panose="00000900000000000000" pitchFamily="2" charset="-52"/>
                <a:cs typeface="Arial" panose="020B0604020202020204" pitchFamily="34" charset="0"/>
              </a:rPr>
              <a:t>и </a:t>
            </a:r>
            <a:r>
              <a:rPr lang="en-US" altLang="ru-RU" sz="4000" dirty="0">
                <a:solidFill>
                  <a:schemeClr val="bg1"/>
                </a:solidFill>
                <a:latin typeface="Montserrat ExtraBold" panose="00000900000000000000" pitchFamily="2" charset="-52"/>
                <a:cs typeface="Arial" panose="020B0604020202020204" pitchFamily="34" charset="0"/>
              </a:rPr>
              <a:t>GO TO MARKET</a:t>
            </a:r>
            <a:endParaRPr lang="ru-RU" altLang="ru-RU" sz="4000" dirty="0">
              <a:solidFill>
                <a:schemeClr val="bg1"/>
              </a:solidFill>
              <a:latin typeface="Montserrat ExtraBold" panose="000009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E786E3-CB01-41CD-9870-A0C5306A6C6C}"/>
              </a:ext>
            </a:extLst>
          </p:cNvPr>
          <p:cNvSpPr txBox="1"/>
          <p:nvPr/>
        </p:nvSpPr>
        <p:spPr>
          <a:xfrm>
            <a:off x="304720" y="1504141"/>
            <a:ext cx="11571400" cy="302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SzPct val="150000"/>
            </a:pPr>
            <a:r>
              <a:rPr lang="ru-RU" altLang="ru-RU" sz="2000" b="1" dirty="0">
                <a:solidFill>
                  <a:srgbClr val="000000"/>
                </a:solidFill>
                <a:cs typeface="Arial" panose="020B0604020202020204" pitchFamily="34" charset="0"/>
              </a:rPr>
              <a:t>Опишите выбранный целевой рынок / сегмент, в т.ч.: </a:t>
            </a:r>
          </a:p>
          <a:p>
            <a:pPr>
              <a:lnSpc>
                <a:spcPct val="120000"/>
              </a:lnSpc>
              <a:buSzPct val="150000"/>
            </a:pPr>
            <a:endParaRPr lang="ru-RU" altLang="ru-RU" sz="2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buSzPct val="150000"/>
              <a:buFont typeface="Montserrat" panose="00000500000000000000" pitchFamily="2" charset="-52"/>
              <a:buChar char="›"/>
            </a:pPr>
            <a:r>
              <a:rPr lang="ru-RU" altLang="ru-RU" sz="2000" dirty="0">
                <a:solidFill>
                  <a:srgbClr val="000000"/>
                </a:solidFill>
                <a:cs typeface="Arial" panose="020B0604020202020204" pitchFamily="34" charset="0"/>
              </a:rPr>
              <a:t>Параметры целевого рынка и сегмент(ы) рынка, на который ориентирован продукт (объем, темпы роста) [Укажите количественные и качественные параметры, географию]</a:t>
            </a:r>
          </a:p>
          <a:p>
            <a:pPr marL="342900" indent="-342900">
              <a:lnSpc>
                <a:spcPct val="120000"/>
              </a:lnSpc>
              <a:buSzPct val="150000"/>
              <a:buFont typeface="Montserrat" panose="00000500000000000000" pitchFamily="2" charset="-52"/>
              <a:buChar char="›"/>
            </a:pPr>
            <a:r>
              <a:rPr lang="ru-RU" altLang="ru-RU" sz="2000" dirty="0">
                <a:solidFill>
                  <a:srgbClr val="000000"/>
                </a:solidFill>
                <a:cs typeface="Arial" panose="020B0604020202020204" pitchFamily="34" charset="0"/>
              </a:rPr>
              <a:t>Какую долю на рынке планируется занять [пожалуйста, избегайте грубых ошибок вида «мы займем 1% мирового рынка в ХХХХ млрд. $]. </a:t>
            </a:r>
          </a:p>
          <a:p>
            <a:pPr marL="342900" indent="-342900">
              <a:lnSpc>
                <a:spcPct val="120000"/>
              </a:lnSpc>
              <a:buSzPct val="150000"/>
              <a:buFont typeface="Montserrat" panose="00000500000000000000" pitchFamily="2" charset="-52"/>
              <a:buChar char="›"/>
            </a:pPr>
            <a:r>
              <a:rPr lang="ru-RU" altLang="ru-RU" sz="2000" dirty="0">
                <a:solidFill>
                  <a:srgbClr val="000000"/>
                </a:solidFill>
                <a:cs typeface="Arial" panose="020B0604020202020204" pitchFamily="34" charset="0"/>
              </a:rPr>
              <a:t>Укажите конкурентов, ваши конкурентные преимущества</a:t>
            </a:r>
          </a:p>
          <a:p>
            <a:pPr>
              <a:lnSpc>
                <a:spcPct val="120000"/>
              </a:lnSpc>
              <a:buSzPct val="150000"/>
            </a:pPr>
            <a:endParaRPr lang="ru-RU" altLang="ru-RU" sz="20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933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3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2788" y="142867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F798B490-9AA3-4765-A5B7-F56BF4C01E00}"/>
              </a:ext>
            </a:extLst>
          </p:cNvPr>
          <p:cNvSpPr txBox="1">
            <a:spLocks/>
          </p:cNvSpPr>
          <p:nvPr/>
        </p:nvSpPr>
        <p:spPr>
          <a:xfrm>
            <a:off x="315880" y="644123"/>
            <a:ext cx="8538559" cy="800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altLang="en-US" sz="4400" b="1" dirty="0"/>
              <a:t>Бизнес-модель</a:t>
            </a:r>
            <a:endParaRPr lang="ru-RU" altLang="ru-RU" sz="4400" dirty="0">
              <a:solidFill>
                <a:schemeClr val="bg1"/>
              </a:solidFill>
              <a:latin typeface="Montserrat ExtraBold" panose="000009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CF74E7-B1B1-44BF-9C04-B6D21B4256D0}"/>
              </a:ext>
            </a:extLst>
          </p:cNvPr>
          <p:cNvSpPr txBox="1"/>
          <p:nvPr/>
        </p:nvSpPr>
        <p:spPr>
          <a:xfrm>
            <a:off x="304720" y="1904404"/>
            <a:ext cx="11686651" cy="57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SzPct val="150000"/>
            </a:pPr>
            <a:r>
              <a:rPr lang="ru-RU" altLang="ru-RU" sz="2800" b="1" dirty="0">
                <a:solidFill>
                  <a:srgbClr val="000000"/>
                </a:solidFill>
                <a:cs typeface="Arial" panose="020B0604020202020204" pitchFamily="34" charset="0"/>
              </a:rPr>
              <a:t>Опишите бизнес-модель, т.е. на чем и как вы будете зарабатывать, в т.ч.: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E786E3-CB01-41CD-9870-A0C5306A6C6C}"/>
              </a:ext>
            </a:extLst>
          </p:cNvPr>
          <p:cNvSpPr txBox="1"/>
          <p:nvPr/>
        </p:nvSpPr>
        <p:spPr>
          <a:xfrm>
            <a:off x="356353" y="2789853"/>
            <a:ext cx="11479292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SzPct val="150000"/>
              <a:buFont typeface="Montserrat" panose="00000500000000000000" pitchFamily="2" charset="-52"/>
              <a:buChar char="›"/>
            </a:pPr>
            <a:r>
              <a:rPr lang="ru-RU" altLang="ru-RU" sz="2000" dirty="0">
                <a:solidFill>
                  <a:srgbClr val="000000"/>
                </a:solidFill>
                <a:cs typeface="Arial" panose="020B0604020202020204" pitchFamily="34" charset="0"/>
              </a:rPr>
              <a:t>В чем преимущество для клиента (качественная оценка / количественная оценка в деньгах)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EE8BD5-1372-480E-8C64-32DE90CFB115}"/>
              </a:ext>
            </a:extLst>
          </p:cNvPr>
          <p:cNvSpPr txBox="1"/>
          <p:nvPr/>
        </p:nvSpPr>
        <p:spPr>
          <a:xfrm>
            <a:off x="356353" y="3363906"/>
            <a:ext cx="11479292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SzPct val="150000"/>
              <a:buFont typeface="Montserrat" panose="00000500000000000000" pitchFamily="2" charset="-52"/>
              <a:buChar char="›"/>
            </a:pPr>
            <a:r>
              <a:rPr lang="ru-RU" altLang="ru-RU" sz="2000" dirty="0">
                <a:solidFill>
                  <a:srgbClr val="000000"/>
                </a:solidFill>
                <a:cs typeface="Arial" panose="020B0604020202020204" pitchFamily="34" charset="0"/>
              </a:rPr>
              <a:t>Как и за что клиент платит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BEA6D7-2B76-470C-A583-A879C4F340B1}"/>
              </a:ext>
            </a:extLst>
          </p:cNvPr>
          <p:cNvSpPr txBox="1"/>
          <p:nvPr/>
        </p:nvSpPr>
        <p:spPr>
          <a:xfrm>
            <a:off x="356352" y="3796589"/>
            <a:ext cx="11213608" cy="802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SzPct val="150000"/>
              <a:buFont typeface="Montserrat" panose="00000500000000000000" pitchFamily="2" charset="-52"/>
              <a:buChar char="›"/>
            </a:pPr>
            <a:r>
              <a:rPr lang="ru-RU" altLang="ru-RU" sz="2000" dirty="0">
                <a:solidFill>
                  <a:srgbClr val="000000"/>
                </a:solidFill>
                <a:cs typeface="Arial" panose="020B0604020202020204" pitchFamily="34" charset="0"/>
              </a:rPr>
              <a:t>Параметры юнит-экономики (сколько стоит привлечь клиента / каков жизненный цикл / сколько принесет клиент за жизненный цикл)</a:t>
            </a:r>
          </a:p>
        </p:txBody>
      </p:sp>
    </p:spTree>
    <p:extLst>
      <p:ext uri="{BB962C8B-B14F-4D97-AF65-F5344CB8AC3E}">
        <p14:creationId xmlns:p14="http://schemas.microsoft.com/office/powerpoint/2010/main" val="3447074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3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1113" y="75293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F798B490-9AA3-4765-A5B7-F56BF4C01E00}"/>
              </a:ext>
            </a:extLst>
          </p:cNvPr>
          <p:cNvSpPr txBox="1">
            <a:spLocks/>
          </p:cNvSpPr>
          <p:nvPr/>
        </p:nvSpPr>
        <p:spPr>
          <a:xfrm>
            <a:off x="315880" y="644123"/>
            <a:ext cx="8538559" cy="800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altLang="ru-RU" sz="4400" b="1" dirty="0">
                <a:cs typeface="Arial" panose="020B0604020202020204" pitchFamily="34" charset="0"/>
              </a:rPr>
              <a:t>Команда</a:t>
            </a:r>
            <a:r>
              <a:rPr lang="ru-RU" altLang="ru-RU" sz="44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ru-RU" altLang="ru-RU" sz="4400" b="1" dirty="0">
                <a:cs typeface="Arial" panose="020B0604020202020204" pitchFamily="34" charset="0"/>
              </a:rPr>
              <a:t>проекта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E786E3-CB01-41CD-9870-A0C5306A6C6C}"/>
              </a:ext>
            </a:extLst>
          </p:cNvPr>
          <p:cNvSpPr txBox="1"/>
          <p:nvPr/>
        </p:nvSpPr>
        <p:spPr>
          <a:xfrm>
            <a:off x="304720" y="2266695"/>
            <a:ext cx="11479293" cy="154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SzPct val="150000"/>
              <a:buFont typeface="Montserrat" panose="00000500000000000000" pitchFamily="2" charset="-52"/>
              <a:buChar char="›"/>
            </a:pPr>
            <a:r>
              <a:rPr lang="ru-RU" altLang="ru-RU" sz="2000" dirty="0">
                <a:solidFill>
                  <a:srgbClr val="000000"/>
                </a:solidFill>
                <a:cs typeface="Arial" panose="020B0604020202020204" pitchFamily="34" charset="0"/>
              </a:rPr>
              <a:t>Расскажите о команде в целом и ключевых членах команды</a:t>
            </a:r>
            <a:r>
              <a:rPr lang="en-US" altLang="ru-RU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ru-RU" altLang="ru-RU" sz="2000" dirty="0">
                <a:solidFill>
                  <a:srgbClr val="000000"/>
                </a:solidFill>
                <a:cs typeface="Arial" panose="020B0604020202020204" pitchFamily="34" charset="0"/>
              </a:rPr>
              <a:t>и их технических, научных и бизнес компетенциях</a:t>
            </a:r>
          </a:p>
          <a:p>
            <a:pPr marL="342900" indent="-342900">
              <a:lnSpc>
                <a:spcPct val="120000"/>
              </a:lnSpc>
              <a:buSzPct val="150000"/>
              <a:buFont typeface="Montserrat" panose="00000500000000000000" pitchFamily="2" charset="-52"/>
              <a:buChar char="›"/>
            </a:pPr>
            <a:r>
              <a:rPr lang="ru-RU" altLang="ru-RU" sz="2000" dirty="0">
                <a:solidFill>
                  <a:srgbClr val="000000"/>
                </a:solidFill>
                <a:cs typeface="Arial" panose="020B0604020202020204" pitchFamily="34" charset="0"/>
              </a:rPr>
              <a:t>Есть ли эксперты с международным опытом?</a:t>
            </a:r>
          </a:p>
          <a:p>
            <a:pPr marL="342900" indent="-342900">
              <a:lnSpc>
                <a:spcPct val="120000"/>
              </a:lnSpc>
              <a:buSzPct val="150000"/>
              <a:buFont typeface="Montserrat" panose="00000500000000000000" pitchFamily="2" charset="-52"/>
              <a:buChar char="›"/>
            </a:pPr>
            <a:r>
              <a:rPr lang="ru-RU" altLang="ru-RU" sz="2000" dirty="0">
                <a:solidFill>
                  <a:srgbClr val="000000"/>
                </a:solidFill>
                <a:cs typeface="Arial" panose="020B0604020202020204" pitchFamily="34" charset="0"/>
              </a:rPr>
              <a:t>Есть ли у команды опыт успешной реализации аналогичных проектов в прошлом?</a:t>
            </a:r>
          </a:p>
        </p:txBody>
      </p:sp>
    </p:spTree>
    <p:extLst>
      <p:ext uri="{BB962C8B-B14F-4D97-AF65-F5344CB8AC3E}">
        <p14:creationId xmlns:p14="http://schemas.microsoft.com/office/powerpoint/2010/main" val="3383782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3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1113" y="121945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F798B490-9AA3-4765-A5B7-F56BF4C01E00}"/>
              </a:ext>
            </a:extLst>
          </p:cNvPr>
          <p:cNvSpPr txBox="1">
            <a:spLocks/>
          </p:cNvSpPr>
          <p:nvPr/>
        </p:nvSpPr>
        <p:spPr>
          <a:xfrm>
            <a:off x="315880" y="644123"/>
            <a:ext cx="8538559" cy="800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altLang="ru-RU" sz="4400" b="1" dirty="0">
                <a:cs typeface="Arial" panose="020B0604020202020204" pitchFamily="34" charset="0"/>
              </a:rPr>
              <a:t>Текущий статус, дорожная карта проекта, клиенты, партнеры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E786E3-CB01-41CD-9870-A0C5306A6C6C}"/>
              </a:ext>
            </a:extLst>
          </p:cNvPr>
          <p:cNvSpPr txBox="1"/>
          <p:nvPr/>
        </p:nvSpPr>
        <p:spPr>
          <a:xfrm>
            <a:off x="369807" y="2040832"/>
            <a:ext cx="11822193" cy="3239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SzPct val="150000"/>
              <a:buFont typeface="Montserrat" panose="00000500000000000000" pitchFamily="2" charset="-52"/>
              <a:buChar char="›"/>
            </a:pPr>
            <a:r>
              <a:rPr lang="ru-RU" altLang="ru-RU" sz="2000" dirty="0">
                <a:solidFill>
                  <a:srgbClr val="000000"/>
                </a:solidFill>
                <a:cs typeface="Arial" panose="020B0604020202020204" pitchFamily="34" charset="0"/>
              </a:rPr>
              <a:t>Динамика развития проекта до настоящего времени (в т.ч. результаты пилотных исследований);</a:t>
            </a:r>
          </a:p>
          <a:p>
            <a:pPr marL="342900" indent="-342900">
              <a:lnSpc>
                <a:spcPct val="120000"/>
              </a:lnSpc>
              <a:buSzPct val="150000"/>
              <a:buFont typeface="Montserrat" panose="00000500000000000000" pitchFamily="2" charset="-52"/>
              <a:buChar char="›"/>
            </a:pPr>
            <a:r>
              <a:rPr lang="ru-RU" altLang="ru-RU" sz="2000" dirty="0">
                <a:solidFill>
                  <a:srgbClr val="000000"/>
                </a:solidFill>
                <a:cs typeface="Arial" panose="020B0604020202020204" pitchFamily="34" charset="0"/>
              </a:rPr>
              <a:t>Планируемые этапы НИОКР и промежуточные целевые показатели;</a:t>
            </a:r>
          </a:p>
          <a:p>
            <a:pPr marL="342900" indent="-342900">
              <a:lnSpc>
                <a:spcPct val="120000"/>
              </a:lnSpc>
              <a:buSzPct val="150000"/>
              <a:buFont typeface="Montserrat" panose="00000500000000000000" pitchFamily="2" charset="-52"/>
              <a:buChar char="›"/>
            </a:pPr>
            <a:r>
              <a:rPr lang="ru-RU" altLang="ru-RU" sz="2000" dirty="0">
                <a:solidFill>
                  <a:srgbClr val="000000"/>
                </a:solidFill>
                <a:cs typeface="Arial" panose="020B0604020202020204" pitchFamily="34" charset="0"/>
              </a:rPr>
              <a:t>Планируемый срок начала коммерциализации разработки</a:t>
            </a:r>
          </a:p>
          <a:p>
            <a:pPr marL="342900" indent="-342900">
              <a:lnSpc>
                <a:spcPct val="120000"/>
              </a:lnSpc>
              <a:buSzPct val="150000"/>
              <a:buFont typeface="Montserrat" panose="00000500000000000000" pitchFamily="2" charset="-52"/>
              <a:buChar char="›"/>
            </a:pPr>
            <a:r>
              <a:rPr lang="ru-RU" altLang="ru-RU" sz="2000" dirty="0">
                <a:solidFill>
                  <a:srgbClr val="000000"/>
                </a:solidFill>
                <a:cs typeface="Arial" panose="020B0604020202020204" pitchFamily="34" charset="0"/>
              </a:rPr>
              <a:t>Укажите планируемый срок получения регистрационного удостоверения\CE </a:t>
            </a:r>
            <a:r>
              <a:rPr lang="ru-RU" altLang="ru-RU" sz="2000" dirty="0" err="1">
                <a:solidFill>
                  <a:srgbClr val="000000"/>
                </a:solidFill>
                <a:cs typeface="Arial" panose="020B0604020202020204" pitchFamily="34" charset="0"/>
              </a:rPr>
              <a:t>Mark</a:t>
            </a:r>
            <a:r>
              <a:rPr lang="ru-RU" altLang="ru-RU" sz="2000" dirty="0">
                <a:solidFill>
                  <a:srgbClr val="000000"/>
                </a:solidFill>
                <a:cs typeface="Arial" panose="020B0604020202020204" pitchFamily="34" charset="0"/>
              </a:rPr>
              <a:t> ,</a:t>
            </a:r>
          </a:p>
          <a:p>
            <a:pPr>
              <a:lnSpc>
                <a:spcPct val="120000"/>
              </a:lnSpc>
              <a:buSzPct val="150000"/>
            </a:pPr>
            <a:r>
              <a:rPr lang="ru-RU" altLang="ru-RU" sz="2000" dirty="0">
                <a:solidFill>
                  <a:srgbClr val="000000"/>
                </a:solidFill>
                <a:cs typeface="Arial" panose="020B0604020202020204" pitchFamily="34" charset="0"/>
              </a:rPr>
              <a:t>FDA…  (если применимо).</a:t>
            </a:r>
          </a:p>
          <a:p>
            <a:pPr marL="342900" indent="-342900">
              <a:lnSpc>
                <a:spcPct val="120000"/>
              </a:lnSpc>
              <a:buSzPct val="150000"/>
              <a:buFont typeface="Montserrat" panose="00000500000000000000" pitchFamily="2" charset="-52"/>
              <a:buChar char="›"/>
            </a:pPr>
            <a:endParaRPr lang="ru-RU" altLang="ru-RU" sz="2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SzPct val="150000"/>
            </a:pPr>
            <a:endParaRPr lang="ru-RU" altLang="ru-RU" sz="2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SzPct val="150000"/>
            </a:pPr>
            <a:r>
              <a:rPr lang="ru-RU" altLang="ru-RU" sz="2400" dirty="0">
                <a:solidFill>
                  <a:srgbClr val="000000"/>
                </a:solidFill>
                <a:cs typeface="Arial" panose="020B0604020202020204" pitchFamily="34" charset="0"/>
              </a:rPr>
              <a:t>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2289278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3199</TotalTime>
  <Words>550</Words>
  <Application>Microsoft Office PowerPoint</Application>
  <PresentationFormat>Широкоэкранный</PresentationFormat>
  <Paragraphs>70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Wingdings</vt:lpstr>
      <vt:lpstr>Calibri</vt:lpstr>
      <vt:lpstr>Montserrat ExtraBold</vt:lpstr>
      <vt:lpstr>Calibri Light</vt:lpstr>
      <vt:lpstr>Montserrat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Skolkovo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Taskin Ivan</dc:creator>
  <cp:lastModifiedBy>Morgun Mariya</cp:lastModifiedBy>
  <cp:revision>110</cp:revision>
  <dcterms:created xsi:type="dcterms:W3CDTF">2022-08-16T14:21:37Z</dcterms:created>
  <dcterms:modified xsi:type="dcterms:W3CDTF">2024-03-27T10:32:50Z</dcterms:modified>
</cp:coreProperties>
</file>